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75" r:id="rId16"/>
    <p:sldId id="276" r:id="rId17"/>
    <p:sldId id="277" r:id="rId18"/>
    <p:sldId id="278" r:id="rId19"/>
    <p:sldId id="279" r:id="rId20"/>
    <p:sldId id="269" r:id="rId21"/>
    <p:sldId id="270" r:id="rId22"/>
    <p:sldId id="271" r:id="rId23"/>
    <p:sldId id="272" r:id="rId24"/>
    <p:sldId id="274" r:id="rId2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E36A136-4317-40F8-9F8E-4CCE253059C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C365A04-86AF-4D57-B037-96A6DF368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4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829E677-C93F-48AE-80BF-7A63F5CFA782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335BFF9-9A27-43A9-9BDD-3EFC2393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going to breeze through these since</a:t>
            </a:r>
            <a:r>
              <a:rPr lang="en-US" baseline="0" dirty="0" smtClean="0"/>
              <a:t> most of you should be very familiar with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BFF9-9A27-43A9-9BDD-3EFC23938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0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Glenview</a:t>
            </a:r>
            <a:r>
              <a:rPr lang="en-US" baseline="0" dirty="0" smtClean="0"/>
              <a:t> 9 million Local share $3 million Federal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BFF9-9A27-43A9-9BDD-3EFC23938A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933B432-439A-48B2-836A-5444DD111C7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F87BC38-7FAA-4F0F-B6E1-961E65468E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Mitigation Programs along the Upper Mississippi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1295398" y="3886200"/>
            <a:ext cx="6858001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Ron Davis </a:t>
            </a:r>
          </a:p>
          <a:p>
            <a:r>
              <a:rPr lang="en-US" dirty="0" smtClean="0"/>
              <a:t>Illinois Department of Natural Resources / Office of Water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15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Great Source of Funds </a:t>
            </a:r>
          </a:p>
        </p:txBody>
      </p:sp>
      <p:pic>
        <p:nvPicPr>
          <p:cNvPr id="1026" name="Picture 2" descr="Image result for bigfoot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" y="1600200"/>
            <a:ext cx="823435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 of NFIP policies</a:t>
            </a:r>
          </a:p>
          <a:p>
            <a:r>
              <a:rPr lang="en-US" dirty="0" smtClean="0"/>
              <a:t>Reimburses up to $30,000 for </a:t>
            </a:r>
            <a:r>
              <a:rPr lang="en-US" b="1" dirty="0" smtClean="0">
                <a:solidFill>
                  <a:srgbClr val="FF0000"/>
                </a:solidFill>
              </a:rPr>
              <a:t>FRED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F</a:t>
            </a:r>
            <a:r>
              <a:rPr lang="en-US" dirty="0" err="1" smtClean="0"/>
              <a:t>loodproofing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elocation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emolition</a:t>
            </a:r>
          </a:p>
          <a:p>
            <a:r>
              <a:rPr lang="en-US" dirty="0" smtClean="0"/>
              <a:t>The demolition funds can be assigned to the jurisdiction and used for the non-Federal match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Cost of Compliance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2171700" cy="166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6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Budget</a:t>
            </a:r>
          </a:p>
          <a:p>
            <a:r>
              <a:rPr lang="en-US" dirty="0" smtClean="0"/>
              <a:t>Increase in taxes – Austin Minnesota</a:t>
            </a:r>
          </a:p>
          <a:p>
            <a:r>
              <a:rPr lang="en-US" dirty="0" smtClean="0"/>
              <a:t>Contributed Labor -  Value can be given to Officials and citizens volunteering for the project.  This can usually cover the matching funds required for a plan.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Metropolitan Water Reclamation District</a:t>
            </a:r>
          </a:p>
          <a:p>
            <a:r>
              <a:rPr lang="en-US" dirty="0" smtClean="0"/>
              <a:t>Water District for Cook County area – protects the quality of water and protects from flood damage</a:t>
            </a:r>
          </a:p>
          <a:p>
            <a:r>
              <a:rPr lang="en-US" dirty="0" smtClean="0"/>
              <a:t>$5 million a year for acquisition, from property taxes</a:t>
            </a:r>
          </a:p>
          <a:p>
            <a:r>
              <a:rPr lang="en-US" dirty="0" smtClean="0"/>
              <a:t>They only fund purchase cost, not demolition nor acquisition costs</a:t>
            </a:r>
          </a:p>
          <a:p>
            <a:r>
              <a:rPr lang="en-US" dirty="0" smtClean="0"/>
              <a:t>Can be used to match FEMA funds </a:t>
            </a:r>
          </a:p>
          <a:p>
            <a:r>
              <a:rPr lang="en-US" dirty="0" smtClean="0"/>
              <a:t>They use a sliding scale for cost share – 100% for jurisdictions below median household income.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Illinois</a:t>
            </a:r>
          </a:p>
          <a:p>
            <a:endParaRPr lang="en-US" dirty="0"/>
          </a:p>
          <a:p>
            <a:r>
              <a:rPr lang="en-US" dirty="0" smtClean="0"/>
              <a:t>Iowa</a:t>
            </a:r>
          </a:p>
          <a:p>
            <a:endParaRPr lang="en-US" dirty="0"/>
          </a:p>
          <a:p>
            <a:r>
              <a:rPr lang="en-US" dirty="0" smtClean="0"/>
              <a:t>Minnesota</a:t>
            </a:r>
          </a:p>
          <a:p>
            <a:endParaRPr lang="en-US" dirty="0"/>
          </a:p>
          <a:p>
            <a:r>
              <a:rPr lang="en-US" dirty="0" smtClean="0"/>
              <a:t>Missouri</a:t>
            </a:r>
          </a:p>
          <a:p>
            <a:endParaRPr lang="en-US" dirty="0"/>
          </a:p>
          <a:p>
            <a:r>
              <a:rPr lang="en-US" dirty="0" smtClean="0"/>
              <a:t>Wisconsin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Mississippi State Programs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91" y="1981200"/>
            <a:ext cx="393915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3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286000"/>
            <a:ext cx="7408333" cy="4136496"/>
          </a:xfrm>
        </p:spPr>
        <p:txBody>
          <a:bodyPr>
            <a:normAutofit/>
          </a:bodyPr>
          <a:lstStyle/>
          <a:p>
            <a:r>
              <a:rPr lang="en-US" dirty="0" smtClean="0"/>
              <a:t>Began in the mid-70’s, maybe the first in the USA!</a:t>
            </a:r>
          </a:p>
          <a:p>
            <a:r>
              <a:rPr lang="en-US" dirty="0" smtClean="0"/>
              <a:t>Legislature places funds in budget, because of this it varies greatly,  currently about $20 million</a:t>
            </a:r>
          </a:p>
          <a:p>
            <a:r>
              <a:rPr lang="en-US" dirty="0" smtClean="0"/>
              <a:t>Purchases and demolishes flood-prone structures</a:t>
            </a:r>
          </a:p>
          <a:p>
            <a:r>
              <a:rPr lang="en-US" dirty="0" smtClean="0"/>
              <a:t>Is on a reimbursement basis</a:t>
            </a:r>
          </a:p>
          <a:p>
            <a:r>
              <a:rPr lang="en-US" dirty="0" smtClean="0"/>
              <a:t>Cannot elevate structures or purchase mobile homes</a:t>
            </a:r>
          </a:p>
          <a:p>
            <a:r>
              <a:rPr lang="en-US" dirty="0" smtClean="0"/>
              <a:t>Projects require a B/C and an environmental</a:t>
            </a:r>
          </a:p>
          <a:p>
            <a:r>
              <a:rPr lang="en-US" dirty="0" smtClean="0"/>
              <a:t>Priority is to match FEMA funds</a:t>
            </a:r>
          </a:p>
          <a:p>
            <a:r>
              <a:rPr lang="en-US" dirty="0" smtClean="0"/>
              <a:t>Can fund projects at 100%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sources of funds – sales tax increment revenues and funds appropriated by the General Assembly</a:t>
            </a:r>
          </a:p>
          <a:p>
            <a:r>
              <a:rPr lang="en-US" dirty="0" smtClean="0"/>
              <a:t>Used for structural projects. Acquisition only when part of a structural project.  State funds have not been used to match acquisition projects.</a:t>
            </a:r>
          </a:p>
          <a:p>
            <a:r>
              <a:rPr lang="en-US" dirty="0" smtClean="0"/>
              <a:t>Up to $15 million a year.  Anywhere from $2.5 to $13 million</a:t>
            </a:r>
          </a:p>
          <a:p>
            <a:r>
              <a:rPr lang="en-US" dirty="0" smtClean="0"/>
              <a:t>Requires a local match – minimum of 50%</a:t>
            </a:r>
          </a:p>
          <a:p>
            <a:r>
              <a:rPr lang="en-US" smtClean="0"/>
              <a:t>Projects </a:t>
            </a:r>
            <a:r>
              <a:rPr lang="en-US" dirty="0" smtClean="0"/>
              <a:t>are approved by a board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47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Flood Damage Reduction Grant Assistance Program</a:t>
            </a:r>
          </a:p>
          <a:p>
            <a:r>
              <a:rPr lang="en-US" dirty="0" smtClean="0"/>
              <a:t>State provides match for FEMA mitigation through special allocation when there is a Federal declaration.</a:t>
            </a:r>
          </a:p>
          <a:p>
            <a:r>
              <a:rPr lang="en-US" dirty="0"/>
              <a:t>Cost share is a priority, can pay for acquisition, studies, elevations, levees, ring dikes  and flood </a:t>
            </a:r>
            <a:r>
              <a:rPr lang="en-US" dirty="0" smtClean="0"/>
              <a:t>walls</a:t>
            </a:r>
          </a:p>
          <a:p>
            <a:r>
              <a:rPr lang="en-US" dirty="0" smtClean="0"/>
              <a:t>Small projects $300k or less, the state limit is $150k</a:t>
            </a:r>
          </a:p>
          <a:p>
            <a:r>
              <a:rPr lang="en-US" dirty="0" smtClean="0"/>
              <a:t>Large projects, above $150k, are presented to the governor and legislation.</a:t>
            </a:r>
          </a:p>
          <a:p>
            <a:r>
              <a:rPr lang="en-US" dirty="0" smtClean="0"/>
              <a:t>Natural Resources budget funds can provide 12.5% match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Minnesota Program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327738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445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have a state program.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Missouri Program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281904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43716"/>
            <a:ext cx="26765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992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HMGP projects receive 12.5 % to provide match.</a:t>
            </a:r>
          </a:p>
          <a:p>
            <a:r>
              <a:rPr lang="en-US" dirty="0" smtClean="0"/>
              <a:t>The local government must provide the other 12.5%</a:t>
            </a:r>
          </a:p>
          <a:p>
            <a:r>
              <a:rPr lang="en-US" dirty="0" smtClean="0"/>
              <a:t>Reimbursement program</a:t>
            </a:r>
          </a:p>
          <a:p>
            <a:r>
              <a:rPr lang="en-US" dirty="0" smtClean="0"/>
              <a:t>Maximum contribution is 50% of the costs</a:t>
            </a:r>
          </a:p>
          <a:p>
            <a:r>
              <a:rPr lang="en-US" dirty="0" smtClean="0"/>
              <a:t>Can pay for elevations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Wisconsin Program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3352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3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6" y="2674938"/>
            <a:ext cx="3451225" cy="34512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Support your Local Floodplain Manager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2662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08333" cy="34506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Extra funds allocated in the State or Federal budget</a:t>
            </a:r>
          </a:p>
          <a:p>
            <a:r>
              <a:rPr lang="en-US" dirty="0" smtClean="0"/>
              <a:t>Can be directed to a specific jurisdiction or disaster</a:t>
            </a:r>
          </a:p>
          <a:p>
            <a:r>
              <a:rPr lang="en-US" dirty="0" smtClean="0"/>
              <a:t>Make sure the legislation is written correctly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Initiatives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31612"/>
            <a:ext cx="4191000" cy="29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9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Housing and Urban Development (HUD)</a:t>
            </a:r>
          </a:p>
          <a:p>
            <a:r>
              <a:rPr lang="en-US" dirty="0" smtClean="0"/>
              <a:t>This is the big source for non-FEMA funds.  Congress generally provides funds through HUD following very large disasters.  They lose their federal identity when the reach the state and can be used for match</a:t>
            </a:r>
          </a:p>
          <a:p>
            <a:endParaRPr lang="en-US" dirty="0"/>
          </a:p>
          <a:p>
            <a:r>
              <a:rPr lang="en-US" dirty="0" smtClean="0"/>
              <a:t>Small Business Administration (SBA) – homeowners can receive up to an additional 20% of their loan for mitigation measures.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1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52600"/>
            <a:ext cx="80010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Has not proven to be a good source for funds</a:t>
            </a:r>
          </a:p>
          <a:p>
            <a:r>
              <a:rPr lang="en-US" dirty="0" smtClean="0"/>
              <a:t>Non-profits are usually great sources for technical assistance but are not sources of significant funds</a:t>
            </a:r>
          </a:p>
          <a:p>
            <a:r>
              <a:rPr lang="en-US" dirty="0" smtClean="0"/>
              <a:t>Non-Profits assist with planning    Urban Land Institute, Public Entity Risk Institute, American Planning Association; Grand Victoria Foundation (Casino funds required by law)</a:t>
            </a:r>
          </a:p>
          <a:p>
            <a:endParaRPr lang="en-US" dirty="0" smtClean="0"/>
          </a:p>
          <a:p>
            <a:r>
              <a:rPr lang="en-US" dirty="0" smtClean="0"/>
              <a:t>Nature Conservancy – Want bigger areas of land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Non-Profits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7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81200"/>
            <a:ext cx="8229600" cy="4144963"/>
          </a:xfrm>
        </p:spPr>
        <p:txBody>
          <a:bodyPr/>
          <a:lstStyle/>
          <a:p>
            <a:r>
              <a:rPr lang="en-US" dirty="0" smtClean="0"/>
              <a:t>The overall disaster must meet the match requirements, but this allows the </a:t>
            </a:r>
            <a:r>
              <a:rPr lang="en-US" dirty="0"/>
              <a:t>excess matching funds from one project can be used to match a different project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Easier on matching partners.  They can fund one project at 100% instead of 4 at 25%.</a:t>
            </a:r>
          </a:p>
          <a:p>
            <a:r>
              <a:rPr lang="en-US" dirty="0" smtClean="0"/>
              <a:t>Possible to use large projects to assist in funding poor communities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Match for FEMA Disasters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34017"/>
            <a:ext cx="1961965" cy="1961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34" y="4759468"/>
            <a:ext cx="1787691" cy="196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4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743200"/>
            <a:ext cx="7408333" cy="3382963"/>
          </a:xfrm>
        </p:spPr>
        <p:txBody>
          <a:bodyPr/>
          <a:lstStyle/>
          <a:p>
            <a:r>
              <a:rPr lang="en-US" dirty="0" smtClean="0"/>
              <a:t>Everything must follow FEMA rules</a:t>
            </a:r>
          </a:p>
          <a:p>
            <a:r>
              <a:rPr lang="en-US" dirty="0" smtClean="0"/>
              <a:t>All properties to be used as match must be approved by FEMA</a:t>
            </a:r>
          </a:p>
          <a:p>
            <a:r>
              <a:rPr lang="en-US" dirty="0" smtClean="0"/>
              <a:t>Can’t start the project until FEMA approval</a:t>
            </a:r>
          </a:p>
          <a:p>
            <a:r>
              <a:rPr lang="en-US" dirty="0" smtClean="0"/>
              <a:t>Some communities don’t want to begin the project until the matching funds have been spent</a:t>
            </a:r>
          </a:p>
          <a:p>
            <a:r>
              <a:rPr lang="en-US" dirty="0" smtClean="0"/>
              <a:t>Illinois state budget crisis impacted match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Global Match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105400"/>
            <a:ext cx="1933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2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Hazard Mitigation Grant Program (HMGP)</a:t>
            </a:r>
          </a:p>
          <a:p>
            <a:endParaRPr lang="en-US" dirty="0" smtClean="0"/>
          </a:p>
          <a:p>
            <a:r>
              <a:rPr lang="en-US" dirty="0" smtClean="0"/>
              <a:t>Flood Mitigation Assistance (FMA)</a:t>
            </a:r>
          </a:p>
          <a:p>
            <a:r>
              <a:rPr lang="en-US" dirty="0" smtClean="0"/>
              <a:t>PreDisaster Mitigation (PDM)</a:t>
            </a:r>
          </a:p>
          <a:p>
            <a:endParaRPr lang="en-US" dirty="0" smtClean="0"/>
          </a:p>
          <a:p>
            <a:r>
              <a:rPr lang="en-US" dirty="0" smtClean="0"/>
              <a:t>Public Assistance 406 Mitigation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 Mitigation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9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7848600" cy="3992563"/>
          </a:xfrm>
        </p:spPr>
        <p:txBody>
          <a:bodyPr>
            <a:normAutofit/>
          </a:bodyPr>
          <a:lstStyle/>
          <a:p>
            <a:r>
              <a:rPr lang="en-US" dirty="0" smtClean="0"/>
              <a:t>Funds received after a Presidentially Declared Disaster</a:t>
            </a:r>
          </a:p>
          <a:p>
            <a:r>
              <a:rPr lang="en-US" dirty="0" smtClean="0"/>
              <a:t>Based on FEMA spending on IA and PA</a:t>
            </a:r>
          </a:p>
          <a:p>
            <a:r>
              <a:rPr lang="en-US" dirty="0" smtClean="0"/>
              <a:t>Either 15% or 20% if the State has an enhanced plan</a:t>
            </a:r>
            <a:endParaRPr lang="en-US" dirty="0"/>
          </a:p>
          <a:p>
            <a:r>
              <a:rPr lang="en-US" dirty="0" smtClean="0"/>
              <a:t>Iowa, Missouri and Wisconsin have enhanced plans</a:t>
            </a:r>
          </a:p>
          <a:p>
            <a:r>
              <a:rPr lang="en-US" dirty="0" smtClean="0"/>
              <a:t>Illinois - $211 Million</a:t>
            </a:r>
          </a:p>
          <a:p>
            <a:r>
              <a:rPr lang="en-US" dirty="0" smtClean="0"/>
              <a:t>Iowa –  $409 Million</a:t>
            </a:r>
          </a:p>
          <a:p>
            <a:r>
              <a:rPr lang="en-US" dirty="0" smtClean="0"/>
              <a:t>Minnesota - $136 Million</a:t>
            </a:r>
          </a:p>
          <a:p>
            <a:r>
              <a:rPr lang="en-US" dirty="0" smtClean="0"/>
              <a:t>Missouri - $270 Million</a:t>
            </a:r>
          </a:p>
          <a:p>
            <a:r>
              <a:rPr lang="en-US" dirty="0" smtClean="0"/>
              <a:t>Wisconsin - $87 Million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Hazard Mitigation Grant Program (HMGP)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91730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73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2675467"/>
            <a:ext cx="7747000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Annual Nation-wide competitive Program</a:t>
            </a:r>
          </a:p>
          <a:p>
            <a:r>
              <a:rPr lang="en-US" dirty="0" smtClean="0"/>
              <a:t>Funded with funds from the NFIP</a:t>
            </a:r>
          </a:p>
          <a:p>
            <a:r>
              <a:rPr lang="en-US" dirty="0" smtClean="0"/>
              <a:t>Repetitive loss is a priority - All properties must have flood insurance</a:t>
            </a:r>
          </a:p>
          <a:p>
            <a:r>
              <a:rPr lang="en-US" dirty="0" smtClean="0"/>
              <a:t>Community Level Flood Mitigation Projects are a priority</a:t>
            </a:r>
          </a:p>
          <a:p>
            <a:r>
              <a:rPr lang="en-US" dirty="0" smtClean="0"/>
              <a:t>$160 million available</a:t>
            </a:r>
          </a:p>
          <a:p>
            <a:r>
              <a:rPr lang="en-US" dirty="0" smtClean="0"/>
              <a:t>FEMA deadline for States is January 31 – Earlier for local jurisdictions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Flood Mitigation Assistance</a:t>
            </a:r>
            <a:br>
              <a:rPr lang="en-US" dirty="0" smtClean="0"/>
            </a:br>
            <a:r>
              <a:rPr lang="en-US" dirty="0" smtClean="0"/>
              <a:t>(FMA)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2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Nation-wide Competitive Program</a:t>
            </a:r>
          </a:p>
          <a:p>
            <a:r>
              <a:rPr lang="en-US" dirty="0" smtClean="0"/>
              <a:t>$235 </a:t>
            </a:r>
            <a:r>
              <a:rPr lang="en-US" dirty="0"/>
              <a:t>million </a:t>
            </a:r>
            <a:r>
              <a:rPr lang="en-US" dirty="0" smtClean="0"/>
              <a:t>available, $4 million limit per project</a:t>
            </a:r>
          </a:p>
          <a:p>
            <a:r>
              <a:rPr lang="en-US" dirty="0" smtClean="0"/>
              <a:t>Funds available for planning</a:t>
            </a:r>
          </a:p>
          <a:p>
            <a:r>
              <a:rPr lang="en-US" dirty="0" smtClean="0"/>
              <a:t>Funds are for All natural hazards</a:t>
            </a:r>
          </a:p>
          <a:p>
            <a:r>
              <a:rPr lang="en-US" dirty="0" smtClean="0"/>
              <a:t>New – Advance Assistance funds to develop strategies and obtain data for future projects</a:t>
            </a:r>
            <a:endParaRPr lang="en-US" dirty="0"/>
          </a:p>
          <a:p>
            <a:r>
              <a:rPr lang="en-US" dirty="0"/>
              <a:t>FEMA deadline for States is January 31 – Earlier for local jurisdictions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PreDisaster Mitigation</a:t>
            </a:r>
            <a:br>
              <a:rPr lang="en-US" dirty="0" smtClean="0"/>
            </a:br>
            <a:r>
              <a:rPr lang="en-US" dirty="0" smtClean="0"/>
              <a:t>(PDM)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3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675467"/>
            <a:ext cx="8382000" cy="345069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Illinois – </a:t>
            </a:r>
            <a:r>
              <a:rPr lang="en-US" sz="2200" dirty="0"/>
              <a:t>Sam </a:t>
            </a:r>
            <a:r>
              <a:rPr lang="en-US" sz="2200" dirty="0" smtClean="0"/>
              <a:t>Al-Basha                    sam.m.al-basha@illinois.gov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owa – Aimee Bartlett                    aimee.bartlett@iowa.gov</a:t>
            </a:r>
          </a:p>
          <a:p>
            <a:r>
              <a:rPr lang="en-US" sz="2200" dirty="0" smtClean="0"/>
              <a:t>Minnesota – </a:t>
            </a:r>
            <a:r>
              <a:rPr lang="en-US" sz="2200" dirty="0"/>
              <a:t>Jennifer Nelson  </a:t>
            </a:r>
            <a:r>
              <a:rPr lang="en-US" sz="2200" dirty="0" smtClean="0"/>
              <a:t>      jennifer.e.nelson@state.mn.us</a:t>
            </a:r>
          </a:p>
          <a:p>
            <a:r>
              <a:rPr lang="en-US" sz="2200" dirty="0" smtClean="0"/>
              <a:t>Missouri -  Heidi Carver                   heidi.carver@sema.dps.mo.gov</a:t>
            </a:r>
          </a:p>
          <a:p>
            <a:r>
              <a:rPr lang="en-US" sz="2200" dirty="0" smtClean="0"/>
              <a:t>Wisconsin – Robyn Wiseman	  robyn.wiseman@wisconsin.gov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Hazard Mitigation Officers</a:t>
            </a:r>
            <a:br>
              <a:rPr lang="en-US" dirty="0" smtClean="0"/>
            </a:br>
            <a:r>
              <a:rPr lang="en-US" dirty="0" smtClean="0"/>
              <a:t>(SHMOs)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247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/>
          <a:lstStyle/>
          <a:p>
            <a:r>
              <a:rPr lang="en-US" dirty="0" smtClean="0"/>
              <a:t>This is the most underutilized mitigation program</a:t>
            </a:r>
          </a:p>
          <a:p>
            <a:r>
              <a:rPr lang="en-US" dirty="0" smtClean="0"/>
              <a:t>FEMA is trying to gear up this program</a:t>
            </a:r>
          </a:p>
          <a:p>
            <a:r>
              <a:rPr lang="en-US" dirty="0" smtClean="0"/>
              <a:t>After a disaster, when FEMA PA funds repairs to infrastructure, the jurisdiction can request funds to make the infrastructure more resilient.</a:t>
            </a:r>
          </a:p>
          <a:p>
            <a:r>
              <a:rPr lang="en-US" dirty="0" smtClean="0"/>
              <a:t>No cap on the funds, but the must pass a B/C analysis</a:t>
            </a:r>
          </a:p>
          <a:p>
            <a:r>
              <a:rPr lang="en-US" dirty="0" smtClean="0"/>
              <a:t>Not required, but identify projects in advance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Assistance 406 Funds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9958"/>
            <a:ext cx="15335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845567"/>
            <a:ext cx="1209675" cy="20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51844"/>
            <a:ext cx="3276600" cy="218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Home Owner funds - </a:t>
            </a:r>
          </a:p>
          <a:p>
            <a:r>
              <a:rPr lang="en-US" dirty="0" smtClean="0"/>
              <a:t>Increased Cost of Compliance (ICC)</a:t>
            </a:r>
          </a:p>
          <a:p>
            <a:r>
              <a:rPr lang="en-US" dirty="0" smtClean="0"/>
              <a:t>Local Funds</a:t>
            </a:r>
          </a:p>
          <a:p>
            <a:r>
              <a:rPr lang="en-US" dirty="0" smtClean="0"/>
              <a:t>Regional Water </a:t>
            </a:r>
          </a:p>
          <a:p>
            <a:r>
              <a:rPr lang="en-US" dirty="0" smtClean="0"/>
              <a:t>State Programs</a:t>
            </a:r>
          </a:p>
          <a:p>
            <a:r>
              <a:rPr lang="en-US" dirty="0" smtClean="0"/>
              <a:t>Legislative Initiatives</a:t>
            </a:r>
          </a:p>
          <a:p>
            <a:r>
              <a:rPr lang="en-US" dirty="0" smtClean="0"/>
              <a:t>HUD Funds</a:t>
            </a:r>
          </a:p>
          <a:p>
            <a:r>
              <a:rPr lang="en-US" dirty="0" smtClean="0"/>
              <a:t>Non-Profits</a:t>
            </a:r>
          </a:p>
          <a:p>
            <a:r>
              <a:rPr lang="en-US" dirty="0" smtClean="0"/>
              <a:t>Global Match</a:t>
            </a:r>
          </a:p>
          <a:p>
            <a:r>
              <a:rPr lang="en-US" dirty="0" smtClean="0"/>
              <a:t>The Great Source of Funds hidden in plain view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Funds for Match or Stand Alone Projects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392755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5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606</TotalTime>
  <Words>1072</Words>
  <Application>Microsoft Office PowerPoint</Application>
  <PresentationFormat>On-screen Show (4:3)</PresentationFormat>
  <Paragraphs>152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Waveform</vt:lpstr>
      <vt:lpstr>Mitigation Programs along the Upper Mississippi</vt:lpstr>
      <vt:lpstr>Support your Local Floodplain Manager</vt:lpstr>
      <vt:lpstr>FEMA Mitigation Programs</vt:lpstr>
      <vt:lpstr>Hazard Mitigation Grant Program (HMGP)</vt:lpstr>
      <vt:lpstr>Flood Mitigation Assistance (FMA)</vt:lpstr>
      <vt:lpstr>PreDisaster Mitigation (PDM) </vt:lpstr>
      <vt:lpstr>State Hazard Mitigation Officers (SHMOs)</vt:lpstr>
      <vt:lpstr>Public Assistance 406 Funds</vt:lpstr>
      <vt:lpstr>Funds for Match or Stand Alone Projects</vt:lpstr>
      <vt:lpstr>The Great Source of Funds </vt:lpstr>
      <vt:lpstr>Increased Cost of Compliance</vt:lpstr>
      <vt:lpstr>Local Funds</vt:lpstr>
      <vt:lpstr>Regional Organization</vt:lpstr>
      <vt:lpstr>Upper Mississippi State Programs</vt:lpstr>
      <vt:lpstr>Illinois Program</vt:lpstr>
      <vt:lpstr>Iowa Program</vt:lpstr>
      <vt:lpstr>Minnesota Program</vt:lpstr>
      <vt:lpstr>Missouri Program</vt:lpstr>
      <vt:lpstr>Wisconsin Program</vt:lpstr>
      <vt:lpstr>Legislative Initiatives</vt:lpstr>
      <vt:lpstr>Federal Funds</vt:lpstr>
      <vt:lpstr>Non-Profits</vt:lpstr>
      <vt:lpstr>Global Match for FEMA Disasters</vt:lpstr>
      <vt:lpstr>Issues with Global Match</vt:lpstr>
    </vt:vector>
  </TitlesOfParts>
  <Company>State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Ron</dc:creator>
  <cp:lastModifiedBy>Davis, Ron</cp:lastModifiedBy>
  <cp:revision>84</cp:revision>
  <cp:lastPrinted>2018-10-22T19:30:12Z</cp:lastPrinted>
  <dcterms:created xsi:type="dcterms:W3CDTF">2018-10-16T16:44:09Z</dcterms:created>
  <dcterms:modified xsi:type="dcterms:W3CDTF">2018-10-22T19:38:30Z</dcterms:modified>
</cp:coreProperties>
</file>